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8" r:id="rId6"/>
    <p:sldId id="261" r:id="rId7"/>
    <p:sldId id="260" r:id="rId8"/>
    <p:sldId id="262" r:id="rId9"/>
    <p:sldId id="263" r:id="rId10"/>
    <p:sldId id="264" r:id="rId11"/>
    <p:sldId id="265" r:id="rId12"/>
    <p:sldId id="269" r:id="rId13"/>
    <p:sldId id="266" r:id="rId14"/>
    <p:sldId id="267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j8NJr8i+aUYqqnbB+D1gfiJYiJ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8717"/>
    <p:restoredTop sz="94580"/>
  </p:normalViewPr>
  <p:slideViewPr>
    <p:cSldViewPr snapToGrid="0">
      <p:cViewPr>
        <p:scale>
          <a:sx n="104" d="100"/>
          <a:sy n="104" d="100"/>
        </p:scale>
        <p:origin x="2280" y="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18" Type="http://customschemas.google.com/relationships/presentationmetadata" Target="metadata"/><Relationship Id="rId19" Type="http://schemas.openxmlformats.org/officeDocument/2006/relationships/presProps" Target="presProps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‹n.›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" name="Google Shape;7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n"/>
          <p:cNvSpPr txBox="1">
            <a:spLocks noGrp="1"/>
          </p:cNvSpPr>
          <p:nvPr>
            <p:ph type="sldNum" idx="4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‹n.›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8" name="Google Shape;3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a09683de8b_0_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sz="1400"/>
          </a:p>
        </p:txBody>
      </p:sp>
      <p:sp>
        <p:nvSpPr>
          <p:cNvPr id="200" name="Google Shape;200;ga09683de8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1" name="Google Shape;201;ga09683de8b_0_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ga09683de8b_0_3:notes"/>
          <p:cNvSpPr txBox="1">
            <a:spLocks noGrp="1"/>
          </p:cNvSpPr>
          <p:nvPr>
            <p:ph type="sldNum" idx="3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a0a35b28af_0_1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sz="1400"/>
          </a:p>
        </p:txBody>
      </p:sp>
      <p:sp>
        <p:nvSpPr>
          <p:cNvPr id="216" name="Google Shape;216;ga0a35b28a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7" name="Google Shape;217;ga0a35b28af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a0a35b28af_0_11:notes"/>
          <p:cNvSpPr txBox="1">
            <a:spLocks noGrp="1"/>
          </p:cNvSpPr>
          <p:nvPr>
            <p:ph type="sldNum" idx="3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5" name="Google Shape;55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007e8be66_0_5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sz="1400"/>
          </a:p>
        </p:txBody>
      </p:sp>
      <p:sp>
        <p:nvSpPr>
          <p:cNvPr id="117" name="Google Shape;117;ga007e8be6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8" name="Google Shape;118;ga007e8be66_0_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ga007e8be66_0_58:notes"/>
          <p:cNvSpPr txBox="1">
            <a:spLocks noGrp="1"/>
          </p:cNvSpPr>
          <p:nvPr>
            <p:ph type="sldNum" idx="3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9ffcb2857b_0_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sz="1400"/>
          </a:p>
        </p:txBody>
      </p:sp>
      <p:sp>
        <p:nvSpPr>
          <p:cNvPr id="133" name="Google Shape;133;g9ffcb2857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4" name="Google Shape;134;g9ffcb2857b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9ffcb2857b_0_6:notes"/>
          <p:cNvSpPr txBox="1">
            <a:spLocks noGrp="1"/>
          </p:cNvSpPr>
          <p:nvPr>
            <p:ph type="sldNum" idx="3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ffcb2857b_0_4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 sz="1400"/>
          </a:p>
        </p:txBody>
      </p:sp>
      <p:sp>
        <p:nvSpPr>
          <p:cNvPr id="158" name="Google Shape;158;g9ffcb2857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9" name="Google Shape;159;g9ffcb2857b_0_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g9ffcb2857b_0_48:notes"/>
          <p:cNvSpPr txBox="1">
            <a:spLocks noGrp="1"/>
          </p:cNvSpPr>
          <p:nvPr>
            <p:ph type="sldNum" idx="3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1c88b6b82_1_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sz="1400"/>
          </a:p>
        </p:txBody>
      </p:sp>
      <p:sp>
        <p:nvSpPr>
          <p:cNvPr id="192" name="Google Shape;192;ga1c88b6b82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a1c88b6b82_1_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a1c88b6b82_1_4:notes"/>
          <p:cNvSpPr txBox="1">
            <a:spLocks noGrp="1"/>
          </p:cNvSpPr>
          <p:nvPr>
            <p:ph type="sldNum" idx="3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dt" idx="10"/>
          </p:nvPr>
        </p:nvSpPr>
        <p:spPr>
          <a:xfrm>
            <a:off x="4343400" y="6146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sldNum" idx="12"/>
          </p:nvPr>
        </p:nvSpPr>
        <p:spPr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on left, text on right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"/>
          <p:cNvSpPr txBox="1">
            <a:spLocks noGrp="1"/>
          </p:cNvSpPr>
          <p:nvPr>
            <p:ph type="dt" idx="10"/>
          </p:nvPr>
        </p:nvSpPr>
        <p:spPr>
          <a:xfrm>
            <a:off x="4343400" y="6146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sldNum" idx="12"/>
          </p:nvPr>
        </p:nvSpPr>
        <p:spPr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>
            <a:spLocks noGrp="1"/>
          </p:cNvSpPr>
          <p:nvPr>
            <p:ph type="title"/>
          </p:nvPr>
        </p:nvSpPr>
        <p:spPr>
          <a:xfrm>
            <a:off x="1116012" y="409575"/>
            <a:ext cx="7559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1"/>
          </p:nvPr>
        </p:nvSpPr>
        <p:spPr>
          <a:xfrm>
            <a:off x="1116012" y="1752600"/>
            <a:ext cx="755967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dt" idx="10"/>
          </p:nvPr>
        </p:nvSpPr>
        <p:spPr>
          <a:xfrm>
            <a:off x="4343400" y="6146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sldNum" idx="12"/>
          </p:nvPr>
        </p:nvSpPr>
        <p:spPr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7"/>
          <p:cNvGrpSpPr/>
          <p:nvPr/>
        </p:nvGrpSpPr>
        <p:grpSpPr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2" name="Google Shape;12;p7"/>
            <p:cNvSpPr/>
            <p:nvPr/>
          </p:nvSpPr>
          <p:spPr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7"/>
            <p:cNvSpPr/>
            <p:nvPr/>
          </p:nvSpPr>
          <p:spPr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7"/>
          <p:cNvSpPr txBox="1">
            <a:spLocks noGrp="1"/>
          </p:cNvSpPr>
          <p:nvPr>
            <p:ph type="title"/>
          </p:nvPr>
        </p:nvSpPr>
        <p:spPr>
          <a:xfrm>
            <a:off x="1116012" y="409575"/>
            <a:ext cx="7559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body" idx="1"/>
          </p:nvPr>
        </p:nvSpPr>
        <p:spPr>
          <a:xfrm>
            <a:off x="1116012" y="1752600"/>
            <a:ext cx="755967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2243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dt" idx="10"/>
          </p:nvPr>
        </p:nvSpPr>
        <p:spPr>
          <a:xfrm>
            <a:off x="4343400" y="6146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sldNum" idx="12"/>
          </p:nvPr>
        </p:nvSpPr>
        <p:spPr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Pagina </a:t>
            </a:r>
            <a:fld id="{00000000-1234-1234-1234-123412341234}" type="slidenum">
              <a:rPr lang="en-US"/>
              <a:t>‹n.›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g"/><Relationship Id="rId3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x.doi.org/10.1016/j.artint.2015.08.00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3.pn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"/>
          <p:cNvSpPr/>
          <p:nvPr/>
        </p:nvSpPr>
        <p:spPr>
          <a:xfrm>
            <a:off x="788" y="0"/>
            <a:ext cx="9144000" cy="3429000"/>
          </a:xfrm>
          <a:prstGeom prst="rect">
            <a:avLst/>
          </a:prstGeom>
          <a:solidFill>
            <a:srgbClr val="0067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"/>
          <p:cNvSpPr txBox="1">
            <a:spLocks noGrp="1"/>
          </p:cNvSpPr>
          <p:nvPr>
            <p:ph type="subTitle" idx="1"/>
          </p:nvPr>
        </p:nvSpPr>
        <p:spPr>
          <a:xfrm>
            <a:off x="2090036" y="1957670"/>
            <a:ext cx="6559977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-US"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Master Degree Thesis in </a:t>
            </a:r>
            <a:r>
              <a:rPr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ARTIFICIAL INTELLIGENCE AND ROBOTICS </a:t>
            </a:r>
            <a:endParaRPr sz="2600">
              <a:solidFill>
                <a:srgbClr val="FFFFFF"/>
              </a:solidFill>
            </a:endParaRPr>
          </a:p>
        </p:txBody>
      </p:sp>
      <p:sp>
        <p:nvSpPr>
          <p:cNvPr id="45" name="Google Shape;45;p1"/>
          <p:cNvSpPr txBox="1">
            <a:spLocks noGrp="1"/>
          </p:cNvSpPr>
          <p:nvPr>
            <p:ph type="ctrTitle"/>
          </p:nvPr>
        </p:nvSpPr>
        <p:spPr>
          <a:xfrm>
            <a:off x="1867525" y="478725"/>
            <a:ext cx="6096000" cy="10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Personalized </a:t>
            </a: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Interactions 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an Assistive Robot</a:t>
            </a:r>
            <a:endParaRPr sz="3600" b="1" i="0" u="none" dirty="0">
              <a:solidFill>
                <a:srgbClr val="FFFFFF"/>
              </a:solidFill>
              <a:sym typeface="Arial"/>
            </a:endParaRPr>
          </a:p>
        </p:txBody>
      </p:sp>
      <p:grpSp>
        <p:nvGrpSpPr>
          <p:cNvPr id="48" name="Google Shape;48;p1"/>
          <p:cNvGrpSpPr/>
          <p:nvPr/>
        </p:nvGrpSpPr>
        <p:grpSpPr>
          <a:xfrm>
            <a:off x="788" y="2762102"/>
            <a:ext cx="9146023" cy="4098798"/>
            <a:chOff x="0" y="1738"/>
            <a:chExt cx="5761" cy="2582"/>
          </a:xfrm>
        </p:grpSpPr>
        <p:pic>
          <p:nvPicPr>
            <p:cNvPr id="49" name="Google Shape;49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2158"/>
              <a:ext cx="5761" cy="2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2160"/>
              <a:ext cx="5760" cy="7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16" y="1738"/>
              <a:ext cx="4443" cy="4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1"/>
          <p:cNvSpPr txBox="1"/>
          <p:nvPr/>
        </p:nvSpPr>
        <p:spPr>
          <a:xfrm>
            <a:off x="5370024" y="4412311"/>
            <a:ext cx="3620400" cy="12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Giorgia Piernoli 1648511</a:t>
            </a:r>
            <a:endParaRPr sz="2000" b="0" i="0" u="none" strike="noStrike" cap="none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Supervisor: Prof. Luca </a:t>
            </a:r>
            <a:r>
              <a:rPr lang="en-US" sz="2000" b="0" i="0" u="none" strike="noStrike" cap="none" dirty="0" err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Iocchi</a:t>
            </a:r>
            <a:r>
              <a:rPr lang="en-US" sz="2000" b="0" i="0" u="none" strike="noStrike" cap="none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 </a:t>
            </a:r>
            <a:endParaRPr sz="2000" b="0" i="0" u="none" strike="noStrike" cap="none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</p:txBody>
      </p:sp>
      <p:sp>
        <p:nvSpPr>
          <p:cNvPr id="47" name="Google Shape;47;p1"/>
          <p:cNvSpPr txBox="1"/>
          <p:nvPr/>
        </p:nvSpPr>
        <p:spPr>
          <a:xfrm>
            <a:off x="3094794" y="6175100"/>
            <a:ext cx="2950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 Year 2019/2020</a:t>
            </a:r>
            <a:endParaRPr sz="12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a1c88b6b82_1_4"/>
          <p:cNvSpPr txBox="1">
            <a:spLocks noGrp="1"/>
          </p:cNvSpPr>
          <p:nvPr>
            <p:ph type="sldNum" idx="12"/>
          </p:nvPr>
        </p:nvSpPr>
        <p:spPr>
          <a:xfrm>
            <a:off x="8339725" y="6146800"/>
            <a:ext cx="4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 dirty="0">
                <a:solidFill>
                  <a:srgbClr val="FFFFFF"/>
                </a:solidFill>
              </a:rPr>
              <a:t>9</a:t>
            </a:r>
            <a:endParaRPr sz="1600" dirty="0">
              <a:solidFill>
                <a:srgbClr val="FFFFFF"/>
              </a:solidFill>
            </a:endParaRPr>
          </a:p>
        </p:txBody>
      </p:sp>
      <p:pic>
        <p:nvPicPr>
          <p:cNvPr id="4" name="Final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285" y="388883"/>
            <a:ext cx="8911603" cy="5012776"/>
          </a:xfrm>
          <a:prstGeom prst="rect">
            <a:avLst/>
          </a:prstGeom>
        </p:spPr>
      </p:pic>
      <p:sp>
        <p:nvSpPr>
          <p:cNvPr id="5" name="Google Shape;58;p2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52353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500" smtClean="0">
                <a:solidFill>
                  <a:srgbClr val="FFFFFF"/>
                </a:solidFill>
              </a:rPr>
              <a:t>Personalized Interaction </a:t>
            </a:r>
            <a:r>
              <a:rPr lang="en-US" sz="1500">
                <a:solidFill>
                  <a:srgbClr val="FFFFFF"/>
                </a:solidFill>
              </a:rPr>
              <a:t>for an Assistive Robot </a:t>
            </a:r>
            <a:endParaRPr sz="1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a09683de8b_0_3"/>
          <p:cNvSpPr txBox="1">
            <a:spLocks noGrp="1"/>
          </p:cNvSpPr>
          <p:nvPr>
            <p:ph type="title"/>
          </p:nvPr>
        </p:nvSpPr>
        <p:spPr>
          <a:xfrm>
            <a:off x="368837" y="146175"/>
            <a:ext cx="74169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dirty="0">
                <a:solidFill>
                  <a:srgbClr val="000000"/>
                </a:solidFill>
              </a:rPr>
              <a:t>Robustness of detection’s </a:t>
            </a:r>
            <a:r>
              <a:rPr lang="en-US" sz="2200" b="0" dirty="0" smtClean="0">
                <a:solidFill>
                  <a:srgbClr val="000000"/>
                </a:solidFill>
              </a:rPr>
              <a:t>system: experiments</a:t>
            </a:r>
            <a:endParaRPr dirty="0"/>
          </a:p>
        </p:txBody>
      </p:sp>
      <p:cxnSp>
        <p:nvCxnSpPr>
          <p:cNvPr id="205" name="Google Shape;205;ga09683de8b_0_3"/>
          <p:cNvCxnSpPr/>
          <p:nvPr/>
        </p:nvCxnSpPr>
        <p:spPr>
          <a:xfrm>
            <a:off x="439950" y="610875"/>
            <a:ext cx="826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7" name="Google Shape;207;ga09683de8b_0_3"/>
          <p:cNvSpPr txBox="1">
            <a:spLocks noGrp="1"/>
          </p:cNvSpPr>
          <p:nvPr>
            <p:ph type="sldNum" idx="12"/>
          </p:nvPr>
        </p:nvSpPr>
        <p:spPr>
          <a:xfrm>
            <a:off x="8339725" y="6146800"/>
            <a:ext cx="4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10</a:t>
            </a:r>
            <a:endParaRPr sz="16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 dirty="0">
              <a:solidFill>
                <a:srgbClr val="FFFFFF"/>
              </a:solidFill>
            </a:endParaRPr>
          </a:p>
        </p:txBody>
      </p:sp>
      <p:pic>
        <p:nvPicPr>
          <p:cNvPr id="208" name="Google Shape;208;ga09683de8b_0_3"/>
          <p:cNvPicPr preferRelativeResize="0"/>
          <p:nvPr/>
        </p:nvPicPr>
        <p:blipFill rotWithShape="1">
          <a:blip r:embed="rId3">
            <a:alphaModFix/>
          </a:blip>
          <a:srcRect l="1645" t="5679" r="2660" b="51839"/>
          <a:stretch/>
        </p:blipFill>
        <p:spPr>
          <a:xfrm>
            <a:off x="368957" y="793158"/>
            <a:ext cx="3650150" cy="151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a09683de8b_0_3"/>
          <p:cNvPicPr preferRelativeResize="0"/>
          <p:nvPr/>
        </p:nvPicPr>
        <p:blipFill rotWithShape="1">
          <a:blip r:embed="rId3">
            <a:alphaModFix/>
          </a:blip>
          <a:srcRect l="3025" t="57658" b="9683"/>
          <a:stretch/>
        </p:blipFill>
        <p:spPr>
          <a:xfrm>
            <a:off x="4211874" y="793158"/>
            <a:ext cx="4732230" cy="151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a09683de8b_0_3"/>
          <p:cNvPicPr preferRelativeResize="0"/>
          <p:nvPr/>
        </p:nvPicPr>
        <p:blipFill rotWithShape="1">
          <a:blip r:embed="rId4">
            <a:alphaModFix/>
          </a:blip>
          <a:srcRect b="49464"/>
          <a:stretch/>
        </p:blipFill>
        <p:spPr>
          <a:xfrm>
            <a:off x="765544" y="4490610"/>
            <a:ext cx="3838743" cy="1353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a09683de8b_0_3"/>
          <p:cNvPicPr preferRelativeResize="0"/>
          <p:nvPr/>
        </p:nvPicPr>
        <p:blipFill rotWithShape="1">
          <a:blip r:embed="rId4">
            <a:alphaModFix/>
          </a:blip>
          <a:srcRect t="51195"/>
          <a:stretch/>
        </p:blipFill>
        <p:spPr>
          <a:xfrm>
            <a:off x="4805916" y="4490610"/>
            <a:ext cx="4011397" cy="1353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a09683de8b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199" y="2645653"/>
            <a:ext cx="2992675" cy="14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a09683de8b_0_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4287" y="2664012"/>
            <a:ext cx="3131142" cy="141560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8;g9ffcb2857b_0_48"/>
          <p:cNvSpPr/>
          <p:nvPr/>
        </p:nvSpPr>
        <p:spPr>
          <a:xfrm>
            <a:off x="2078832" y="2307265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78;g9ffcb2857b_0_48"/>
          <p:cNvSpPr/>
          <p:nvPr/>
        </p:nvSpPr>
        <p:spPr>
          <a:xfrm>
            <a:off x="3358283" y="2307265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78;g9ffcb2857b_0_48"/>
          <p:cNvSpPr/>
          <p:nvPr/>
        </p:nvSpPr>
        <p:spPr>
          <a:xfrm>
            <a:off x="4837758" y="2285542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78;g9ffcb2857b_0_48"/>
          <p:cNvSpPr/>
          <p:nvPr/>
        </p:nvSpPr>
        <p:spPr>
          <a:xfrm>
            <a:off x="6462789" y="2282030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78;g9ffcb2857b_0_48"/>
          <p:cNvSpPr/>
          <p:nvPr/>
        </p:nvSpPr>
        <p:spPr>
          <a:xfrm>
            <a:off x="8109325" y="2282030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8;g9ffcb2857b_0_48"/>
          <p:cNvSpPr/>
          <p:nvPr/>
        </p:nvSpPr>
        <p:spPr>
          <a:xfrm>
            <a:off x="1614543" y="4088395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78;g9ffcb2857b_0_48"/>
          <p:cNvSpPr/>
          <p:nvPr/>
        </p:nvSpPr>
        <p:spPr>
          <a:xfrm>
            <a:off x="2585035" y="4099302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78;g9ffcb2857b_0_48"/>
          <p:cNvSpPr/>
          <p:nvPr/>
        </p:nvSpPr>
        <p:spPr>
          <a:xfrm>
            <a:off x="3632121" y="4084499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78;g9ffcb2857b_0_48"/>
          <p:cNvSpPr/>
          <p:nvPr/>
        </p:nvSpPr>
        <p:spPr>
          <a:xfrm>
            <a:off x="5009262" y="4053760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78;g9ffcb2857b_0_48"/>
          <p:cNvSpPr/>
          <p:nvPr/>
        </p:nvSpPr>
        <p:spPr>
          <a:xfrm>
            <a:off x="6054658" y="4053760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78;g9ffcb2857b_0_48"/>
          <p:cNvSpPr/>
          <p:nvPr/>
        </p:nvSpPr>
        <p:spPr>
          <a:xfrm>
            <a:off x="7129864" y="4044861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59" y="5839059"/>
            <a:ext cx="264429" cy="264429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41" y="5843699"/>
            <a:ext cx="264429" cy="264429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92" y="5828399"/>
            <a:ext cx="264429" cy="264429"/>
          </a:xfrm>
          <a:prstGeom prst="rect">
            <a:avLst/>
          </a:prstGeom>
        </p:spPr>
      </p:pic>
      <p:sp>
        <p:nvSpPr>
          <p:cNvPr id="28" name="Google Shape;178;g9ffcb2857b_0_48"/>
          <p:cNvSpPr/>
          <p:nvPr/>
        </p:nvSpPr>
        <p:spPr>
          <a:xfrm>
            <a:off x="5421722" y="5807528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178;g9ffcb2857b_0_48"/>
          <p:cNvSpPr/>
          <p:nvPr/>
        </p:nvSpPr>
        <p:spPr>
          <a:xfrm>
            <a:off x="6807323" y="5828623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78;g9ffcb2857b_0_48"/>
          <p:cNvSpPr/>
          <p:nvPr/>
        </p:nvSpPr>
        <p:spPr>
          <a:xfrm>
            <a:off x="8044906" y="5807346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2326601"/>
            <a:ext cx="264429" cy="264429"/>
          </a:xfrm>
          <a:prstGeom prst="rect">
            <a:avLst/>
          </a:prstGeom>
        </p:spPr>
      </p:pic>
      <p:sp>
        <p:nvSpPr>
          <p:cNvPr id="32" name="Google Shape;58;p2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52353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500" smtClean="0">
                <a:solidFill>
                  <a:srgbClr val="FFFFFF"/>
                </a:solidFill>
              </a:rPr>
              <a:t>Personalized Interaction </a:t>
            </a:r>
            <a:r>
              <a:rPr lang="en-US" sz="1500">
                <a:solidFill>
                  <a:srgbClr val="FFFFFF"/>
                </a:solidFill>
              </a:rPr>
              <a:t>for an Assistive Robot </a:t>
            </a:r>
            <a:endParaRPr sz="1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4;ga09683de8b_0_3"/>
          <p:cNvSpPr txBox="1">
            <a:spLocks noGrp="1"/>
          </p:cNvSpPr>
          <p:nvPr>
            <p:ph type="title"/>
          </p:nvPr>
        </p:nvSpPr>
        <p:spPr>
          <a:xfrm>
            <a:off x="368837" y="168622"/>
            <a:ext cx="74169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dirty="0" smtClean="0">
                <a:solidFill>
                  <a:srgbClr val="000000"/>
                </a:solidFill>
              </a:rPr>
              <a:t>Solution: Human-Robot Interaction</a:t>
            </a:r>
            <a:endParaRPr dirty="0"/>
          </a:p>
        </p:txBody>
      </p:sp>
      <p:cxnSp>
        <p:nvCxnSpPr>
          <p:cNvPr id="5" name="Google Shape;205;ga09683de8b_0_3"/>
          <p:cNvCxnSpPr/>
          <p:nvPr/>
        </p:nvCxnSpPr>
        <p:spPr>
          <a:xfrm>
            <a:off x="368837" y="640981"/>
            <a:ext cx="826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7" t="9029" r="1483" b="10446"/>
          <a:stretch/>
        </p:blipFill>
        <p:spPr>
          <a:xfrm>
            <a:off x="5474042" y="2048132"/>
            <a:ext cx="1600199" cy="3774990"/>
          </a:xfrm>
          <a:prstGeom prst="rect">
            <a:avLst/>
          </a:prstGeom>
        </p:spPr>
      </p:pic>
      <p:cxnSp>
        <p:nvCxnSpPr>
          <p:cNvPr id="9" name="Connettore 1 8"/>
          <p:cNvCxnSpPr>
            <a:stCxn id="16" idx="3"/>
          </p:cNvCxnSpPr>
          <p:nvPr/>
        </p:nvCxnSpPr>
        <p:spPr>
          <a:xfrm>
            <a:off x="3172596" y="2326198"/>
            <a:ext cx="2284454" cy="162182"/>
          </a:xfrm>
          <a:prstGeom prst="line">
            <a:avLst/>
          </a:prstGeom>
          <a:ln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umetto 2 11"/>
          <p:cNvSpPr/>
          <p:nvPr/>
        </p:nvSpPr>
        <p:spPr>
          <a:xfrm>
            <a:off x="5634678" y="673522"/>
            <a:ext cx="1581663" cy="1134515"/>
          </a:xfrm>
          <a:prstGeom prst="wedgeRoundRectCallout">
            <a:avLst/>
          </a:prstGeom>
          <a:noFill/>
          <a:ln>
            <a:solidFill>
              <a:schemeClr val="accent6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solidFill>
                  <a:srgbClr val="000001"/>
                </a:solidFill>
              </a:rPr>
              <a:t>C</a:t>
            </a:r>
            <a:r>
              <a:rPr lang="it-IT" sz="1600" dirty="0" err="1" smtClean="0">
                <a:solidFill>
                  <a:srgbClr val="000001"/>
                </a:solidFill>
              </a:rPr>
              <a:t>ould</a:t>
            </a:r>
            <a:r>
              <a:rPr lang="it-IT" sz="1600" dirty="0" smtClean="0">
                <a:solidFill>
                  <a:srgbClr val="000001"/>
                </a:solidFill>
              </a:rPr>
              <a:t> </a:t>
            </a:r>
            <a:r>
              <a:rPr lang="it-IT" sz="1600" dirty="0" err="1" smtClean="0">
                <a:solidFill>
                  <a:srgbClr val="000001"/>
                </a:solidFill>
              </a:rPr>
              <a:t>you</a:t>
            </a:r>
            <a:r>
              <a:rPr lang="it-IT" sz="1600" dirty="0" smtClean="0">
                <a:solidFill>
                  <a:srgbClr val="000001"/>
                </a:solidFill>
              </a:rPr>
              <a:t> </a:t>
            </a:r>
            <a:r>
              <a:rPr lang="it-IT" sz="1600" dirty="0" err="1" smtClean="0">
                <a:solidFill>
                  <a:srgbClr val="000001"/>
                </a:solidFill>
              </a:rPr>
              <a:t>please</a:t>
            </a:r>
            <a:r>
              <a:rPr lang="it-IT" sz="1600" dirty="0" smtClean="0">
                <a:solidFill>
                  <a:srgbClr val="000001"/>
                </a:solidFill>
              </a:rPr>
              <a:t> </a:t>
            </a:r>
            <a:r>
              <a:rPr lang="it-IT" sz="1600" dirty="0" err="1" smtClean="0">
                <a:solidFill>
                  <a:srgbClr val="000001"/>
                </a:solidFill>
              </a:rPr>
              <a:t>move</a:t>
            </a:r>
            <a:r>
              <a:rPr lang="it-IT" sz="1600" dirty="0" smtClean="0">
                <a:solidFill>
                  <a:srgbClr val="000001"/>
                </a:solidFill>
              </a:rPr>
              <a:t> </a:t>
            </a:r>
            <a:r>
              <a:rPr lang="it-IT" sz="1600" dirty="0" err="1" smtClean="0">
                <a:solidFill>
                  <a:srgbClr val="000001"/>
                </a:solidFill>
              </a:rPr>
              <a:t>your</a:t>
            </a:r>
            <a:r>
              <a:rPr lang="it-IT" sz="1600" dirty="0" smtClean="0">
                <a:solidFill>
                  <a:srgbClr val="000001"/>
                </a:solidFill>
              </a:rPr>
              <a:t> </a:t>
            </a:r>
            <a:r>
              <a:rPr lang="it-IT" sz="1600" dirty="0" err="1" smtClean="0">
                <a:solidFill>
                  <a:srgbClr val="000001"/>
                </a:solidFill>
              </a:rPr>
              <a:t>feet</a:t>
            </a:r>
            <a:r>
              <a:rPr lang="it-IT" sz="1600" dirty="0" smtClean="0">
                <a:solidFill>
                  <a:srgbClr val="000001"/>
                </a:solidFill>
              </a:rPr>
              <a:t>?</a:t>
            </a:r>
            <a:endParaRPr lang="it-IT" sz="1600" dirty="0">
              <a:solidFill>
                <a:srgbClr val="000001"/>
              </a:solidFill>
            </a:endParaRPr>
          </a:p>
        </p:txBody>
      </p:sp>
      <p:pic>
        <p:nvPicPr>
          <p:cNvPr id="16" name="Google Shape;208;ga09683de8b_0_3"/>
          <p:cNvPicPr preferRelativeResize="0"/>
          <p:nvPr/>
        </p:nvPicPr>
        <p:blipFill rotWithShape="1">
          <a:blip r:embed="rId3">
            <a:alphaModFix/>
          </a:blip>
          <a:srcRect l="67725" t="5033" r="2660" b="51839"/>
          <a:stretch/>
        </p:blipFill>
        <p:spPr>
          <a:xfrm>
            <a:off x="1455007" y="1240779"/>
            <a:ext cx="1717589" cy="217083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07;ga09683de8b_0_3"/>
          <p:cNvSpPr txBox="1">
            <a:spLocks noGrp="1"/>
          </p:cNvSpPr>
          <p:nvPr>
            <p:ph type="sldNum" idx="12"/>
          </p:nvPr>
        </p:nvSpPr>
        <p:spPr>
          <a:xfrm>
            <a:off x="8339725" y="6146800"/>
            <a:ext cx="4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11</a:t>
            </a:r>
            <a:endParaRPr sz="16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 dirty="0">
              <a:solidFill>
                <a:srgbClr val="FFFFFF"/>
              </a:solidFill>
            </a:endParaRPr>
          </a:p>
        </p:txBody>
      </p:sp>
      <p:sp>
        <p:nvSpPr>
          <p:cNvPr id="20" name="Google Shape;58;p2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52353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500" smtClean="0">
                <a:solidFill>
                  <a:srgbClr val="FFFFFF"/>
                </a:solidFill>
              </a:rPr>
              <a:t>Personalized Interaction </a:t>
            </a:r>
            <a:r>
              <a:rPr lang="en-US" sz="1500">
                <a:solidFill>
                  <a:srgbClr val="FFFFFF"/>
                </a:solidFill>
              </a:rPr>
              <a:t>for an Assistive Robot </a:t>
            </a: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63119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a0a35b28af_0_11"/>
          <p:cNvSpPr txBox="1">
            <a:spLocks noGrp="1"/>
          </p:cNvSpPr>
          <p:nvPr>
            <p:ph type="title"/>
          </p:nvPr>
        </p:nvSpPr>
        <p:spPr>
          <a:xfrm>
            <a:off x="439962" y="315203"/>
            <a:ext cx="74169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>
                <a:solidFill>
                  <a:srgbClr val="000000"/>
                </a:solidFill>
              </a:rPr>
              <a:t>Conclusions </a:t>
            </a:r>
            <a:endParaRPr/>
          </a:p>
        </p:txBody>
      </p:sp>
      <p:cxnSp>
        <p:nvCxnSpPr>
          <p:cNvPr id="221" name="Google Shape;221;ga0a35b28af_0_11"/>
          <p:cNvCxnSpPr/>
          <p:nvPr/>
        </p:nvCxnSpPr>
        <p:spPr>
          <a:xfrm>
            <a:off x="439962" y="835944"/>
            <a:ext cx="826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3" name="Google Shape;223;ga0a35b28af_0_11"/>
          <p:cNvSpPr txBox="1">
            <a:spLocks noGrp="1"/>
          </p:cNvSpPr>
          <p:nvPr>
            <p:ph type="sldNum" idx="12"/>
          </p:nvPr>
        </p:nvSpPr>
        <p:spPr>
          <a:xfrm>
            <a:off x="8339725" y="6146800"/>
            <a:ext cx="4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12</a:t>
            </a:r>
            <a:endParaRPr sz="16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 dirty="0">
              <a:solidFill>
                <a:srgbClr val="FFFFFF"/>
              </a:solidFill>
            </a:endParaRPr>
          </a:p>
        </p:txBody>
      </p:sp>
      <p:sp>
        <p:nvSpPr>
          <p:cNvPr id="224" name="Google Shape;224;ga0a35b28af_0_11"/>
          <p:cNvSpPr txBox="1"/>
          <p:nvPr/>
        </p:nvSpPr>
        <p:spPr>
          <a:xfrm>
            <a:off x="597439" y="1545184"/>
            <a:ext cx="7742286" cy="386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2200"/>
              <a:buChar char="●"/>
            </a:pPr>
            <a:r>
              <a:rPr lang="it-IT" sz="2800" dirty="0" smtClean="0"/>
              <a:t>Performances’ </a:t>
            </a:r>
            <a:r>
              <a:rPr lang="it-IT" sz="2800" dirty="0" err="1" smtClean="0"/>
              <a:t>evaluation</a:t>
            </a:r>
            <a:r>
              <a:rPr lang="it-IT" sz="2800" dirty="0" smtClean="0"/>
              <a:t>: HRI and </a:t>
            </a:r>
            <a:r>
              <a:rPr lang="it-IT" sz="2800" dirty="0" err="1" smtClean="0"/>
              <a:t>medical</a:t>
            </a:r>
            <a:r>
              <a:rPr lang="it-IT" sz="2800" dirty="0" smtClean="0"/>
              <a:t> </a:t>
            </a:r>
          </a:p>
          <a:p>
            <a:pPr marL="457200" lvl="1" indent="-368300">
              <a:lnSpc>
                <a:spcPct val="115000"/>
              </a:lnSpc>
              <a:buClr>
                <a:srgbClr val="A61C00"/>
              </a:buClr>
              <a:buSzPts val="2200"/>
              <a:buFont typeface="Wingdings" charset="2"/>
              <a:buChar char="Ø"/>
            </a:pPr>
            <a:endParaRPr sz="2800" dirty="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/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2200"/>
              <a:buFont typeface="Arial"/>
              <a:buChar char="●"/>
            </a:pPr>
            <a:r>
              <a:rPr lang="en-US" sz="2800" b="0" i="0" u="none" strike="noStrike" cap="none" dirty="0">
                <a:solidFill>
                  <a:srgbClr val="000000"/>
                </a:solidFill>
                <a:sym typeface="Arial"/>
              </a:rPr>
              <a:t>Real meeting with patients and </a:t>
            </a:r>
            <a:r>
              <a:rPr lang="en-US" sz="2800" b="0" i="0" u="none" strike="noStrike" cap="none" dirty="0" smtClean="0">
                <a:solidFill>
                  <a:srgbClr val="000000"/>
                </a:solidFill>
                <a:sym typeface="Arial"/>
              </a:rPr>
              <a:t>doctors</a:t>
            </a: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2200"/>
              <a:buFont typeface="Arial"/>
              <a:buChar char="●"/>
            </a:pPr>
            <a:endParaRPr lang="en-US" sz="2800" dirty="0"/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2200"/>
              <a:buFont typeface="Arial"/>
              <a:buChar char="●"/>
            </a:pPr>
            <a:endParaRPr lang="en-US" sz="2800" dirty="0"/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2200"/>
              <a:buFont typeface="Arial"/>
              <a:buChar char="●"/>
            </a:pPr>
            <a:r>
              <a:rPr lang="en-US" sz="2800" b="0" i="0" u="none" strike="noStrike" cap="none" dirty="0" smtClean="0">
                <a:solidFill>
                  <a:srgbClr val="000000"/>
                </a:solidFill>
                <a:sym typeface="Arial"/>
              </a:rPr>
              <a:t>Compare previous work with ended one</a:t>
            </a:r>
            <a:endParaRPr sz="2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58;p2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52353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500" smtClean="0">
                <a:solidFill>
                  <a:srgbClr val="FFFFFF"/>
                </a:solidFill>
              </a:rPr>
              <a:t>Personalized Interaction </a:t>
            </a:r>
            <a:r>
              <a:rPr lang="en-US" sz="1500">
                <a:solidFill>
                  <a:srgbClr val="FFFFFF"/>
                </a:solidFill>
              </a:rPr>
              <a:t>for an Assistive Robot </a:t>
            </a:r>
            <a:endParaRPr sz="1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9" name="Google Shape;229;p11"/>
          <p:cNvCxnSpPr/>
          <p:nvPr/>
        </p:nvCxnSpPr>
        <p:spPr>
          <a:xfrm>
            <a:off x="361506" y="572930"/>
            <a:ext cx="826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0" name="Google Shape;230;p11"/>
          <p:cNvSpPr txBox="1">
            <a:spLocks noGrp="1"/>
          </p:cNvSpPr>
          <p:nvPr>
            <p:ph type="title"/>
          </p:nvPr>
        </p:nvSpPr>
        <p:spPr>
          <a:xfrm>
            <a:off x="361506" y="68030"/>
            <a:ext cx="74169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>
                <a:solidFill>
                  <a:srgbClr val="000000"/>
                </a:solidFill>
              </a:rPr>
              <a:t>References </a:t>
            </a:r>
            <a:endParaRPr/>
          </a:p>
        </p:txBody>
      </p:sp>
      <p:sp>
        <p:nvSpPr>
          <p:cNvPr id="231" name="Google Shape;231;p11"/>
          <p:cNvSpPr/>
          <p:nvPr/>
        </p:nvSpPr>
        <p:spPr>
          <a:xfrm>
            <a:off x="361506" y="660224"/>
            <a:ext cx="8782494" cy="594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  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Paola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Ferrarelli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Mar´ıa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T.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L´azaro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and Luca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Iocchi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Design of robot teaching assistants through multi-modal human-robot interactions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[2] 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Luca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Iocchi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Maria Teresa L ́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azaro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Laurent Jeanpierre, Abdel-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Illah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Mouaddib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Personalized short-term multi-modal interaction for social robots assisting users in shopping malls. Dept. of Computer, Control and Management Engineering Sapienza University of Rome,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Italy.GREYC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University of Caen Lower-Normandy, France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[3]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Pennisi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Andrea;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Sahli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Hichem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Jeanpierre,, Laurent;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Mouaddib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Abdel-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Illah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Iocchi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Luca; Lazaro, Maria Teresa;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Erdem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Esra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Demirel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Ezgi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Patoglu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Volkan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COACHES: An assistance Multi-Robot System in public areas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[4] 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Enrico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Prosperi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Giada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Guidi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Lucio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Gnessi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Luca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Iocchi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TERESA: robot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sociale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per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l’assistenza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terapeutica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Societa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Italiana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di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Educazione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Terapeutica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Roma, Italy Dip. di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Medicina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Sperimentale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Sapienza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Universita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di Roma, Italy. Dip. di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Ingegneria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Informatica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Automatica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Gestionale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Sapienza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Universita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di Roma, Italy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[5] 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Peter I.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Corke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VISUAL CONTROL OF ROBOTS: High-Performance Visual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Servoing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CSIRO Division of Manufacturing Technology, Australia.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[6] 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Edwin Olson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AprilTag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A robust and flexible visual fiducial system. University of Michigan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[7] 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John Wang and Edwin Olson.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AprilTag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2: Efficient and robust fiducial detection.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[8] </a:t>
            </a:r>
            <a:r>
              <a:rPr lang="en-US" sz="1000" b="0" i="1" u="none" strike="noStrike" cap="none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Luca </a:t>
            </a:r>
            <a:r>
              <a:rPr lang="en-US" sz="1000" b="0" i="1" u="none" strike="noStrike" cap="none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Iocchi</a:t>
            </a:r>
            <a:r>
              <a:rPr lang="en-US" sz="1000" b="0" i="1" u="none" strike="noStrike" cap="none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Dirk </a:t>
            </a:r>
            <a:r>
              <a:rPr lang="en-US" sz="1000" b="0" i="1" u="none" strike="noStrike" cap="none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Holz</a:t>
            </a:r>
            <a:r>
              <a:rPr lang="en-US" sz="1000" b="0" i="1" u="none" strike="noStrike" cap="none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Javier Ruiz-del-Solar, </a:t>
            </a:r>
            <a:r>
              <a:rPr lang="en-US" sz="1000" b="0" i="1" u="none" strike="noStrike" cap="none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Komei</a:t>
            </a:r>
            <a:r>
              <a:rPr lang="en-US" sz="1000" b="0" i="1" u="none" strike="noStrike" cap="none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000" b="0" i="1" u="none" strike="noStrike" cap="none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Sugiura</a:t>
            </a:r>
            <a:r>
              <a:rPr lang="en-US" sz="1000" b="0" i="1" u="none" strike="noStrike" cap="none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000" b="0" i="1" u="none" strike="noStrike" cap="none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Tijn</a:t>
            </a:r>
            <a:r>
              <a:rPr lang="en-US" sz="1000" b="0" i="1" u="none" strike="noStrike" cap="none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van der </a:t>
            </a:r>
            <a:r>
              <a:rPr lang="en-US" sz="1000" b="0" i="1" u="none" strike="noStrike" cap="none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Zant</a:t>
            </a:r>
            <a:r>
              <a:rPr lang="en-US" sz="1000" b="0" i="1" u="none" strike="noStrike" cap="none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000" b="0" i="0" u="sng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Analysis and results of evolving competitions for domestic and service robots. 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[9]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Satya </a:t>
            </a:r>
            <a:r>
              <a:rPr lang="en-US" sz="1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Mallick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Vision Resources 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[10] P. F.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Felzenszwalb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D. P.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Huttenlocher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“Efficient graph-based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age segmentation,” 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International Journal of Computer Vision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vol. 59, no. 2, pp. 167–181, 2004.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[11] R. Hartley and A. Zisserman, 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Multiple View Geometry in Computer Vision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2nd ed. Cambridge University Press, 2004.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[12] K.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Shoemake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T. Duff, “Matrix animation and polar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decomposi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tion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,” in 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Proceedings of the conference on Graphics interface 92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Morgan Kaufmann Publishers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1992, pp. 258–264.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[13]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Robotics Modelling Planning and Control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B.Siciliano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97;ga1c88b6b82_1_4"/>
          <p:cNvSpPr txBox="1">
            <a:spLocks noGrp="1"/>
          </p:cNvSpPr>
          <p:nvPr>
            <p:ph type="sldNum" idx="12"/>
          </p:nvPr>
        </p:nvSpPr>
        <p:spPr>
          <a:xfrm>
            <a:off x="8339725" y="6146800"/>
            <a:ext cx="4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13</a:t>
            </a:r>
            <a:endParaRPr lang="en-US" sz="1600" dirty="0" smtClean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 dirty="0">
              <a:solidFill>
                <a:srgbClr val="FFFFFF"/>
              </a:solidFill>
            </a:endParaRPr>
          </a:p>
        </p:txBody>
      </p:sp>
      <p:sp>
        <p:nvSpPr>
          <p:cNvPr id="7" name="Google Shape;58;p2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52353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500" smtClean="0">
                <a:solidFill>
                  <a:srgbClr val="FFFFFF"/>
                </a:solidFill>
              </a:rPr>
              <a:t>Personalized Interaction </a:t>
            </a:r>
            <a:r>
              <a:rPr lang="en-US" sz="1500">
                <a:solidFill>
                  <a:srgbClr val="FFFFFF"/>
                </a:solidFill>
              </a:rPr>
              <a:t>for an Assistive Robot </a:t>
            </a:r>
            <a:endParaRPr sz="1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"/>
          <p:cNvSpPr txBox="1">
            <a:spLocks noGrp="1"/>
          </p:cNvSpPr>
          <p:nvPr>
            <p:ph type="dt" idx="10"/>
          </p:nvPr>
        </p:nvSpPr>
        <p:spPr>
          <a:xfrm>
            <a:off x="4343400" y="6146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10/07/2020</a:t>
            </a:r>
            <a:endParaRPr/>
          </a:p>
        </p:txBody>
      </p:sp>
      <p:sp>
        <p:nvSpPr>
          <p:cNvPr id="58" name="Google Shape;58;p2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52353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500" smtClean="0">
                <a:solidFill>
                  <a:srgbClr val="FFFFFF"/>
                </a:solidFill>
              </a:rPr>
              <a:t>Personalized Interaction </a:t>
            </a:r>
            <a:r>
              <a:rPr lang="en-US" sz="1500">
                <a:solidFill>
                  <a:srgbClr val="FFFFFF"/>
                </a:solidFill>
              </a:rPr>
              <a:t>for an Assistive Robot </a:t>
            </a:r>
            <a:endParaRPr sz="1500"/>
          </a:p>
        </p:txBody>
      </p:sp>
      <p:sp>
        <p:nvSpPr>
          <p:cNvPr id="59" name="Google Shape;59;p2"/>
          <p:cNvSpPr txBox="1">
            <a:spLocks noGrp="1"/>
          </p:cNvSpPr>
          <p:nvPr>
            <p:ph type="sldNum" idx="12"/>
          </p:nvPr>
        </p:nvSpPr>
        <p:spPr>
          <a:xfrm>
            <a:off x="8339725" y="6146800"/>
            <a:ext cx="4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1</a:t>
            </a:r>
            <a:endParaRPr sz="300">
              <a:solidFill>
                <a:srgbClr val="FFFFFF"/>
              </a:solidFill>
            </a:endParaRPr>
          </a:p>
        </p:txBody>
      </p:sp>
      <p:sp>
        <p:nvSpPr>
          <p:cNvPr id="60" name="Google Shape;60;p2"/>
          <p:cNvSpPr txBox="1">
            <a:spLocks noGrp="1"/>
          </p:cNvSpPr>
          <p:nvPr>
            <p:ph type="title" idx="4294967295"/>
          </p:nvPr>
        </p:nvSpPr>
        <p:spPr>
          <a:xfrm>
            <a:off x="435987" y="201512"/>
            <a:ext cx="74169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>
                <a:solidFill>
                  <a:srgbClr val="000000"/>
                </a:solidFill>
              </a:rPr>
              <a:t>Introduction </a:t>
            </a:r>
            <a:endParaRPr/>
          </a:p>
        </p:txBody>
      </p:sp>
      <p:sp>
        <p:nvSpPr>
          <p:cNvPr id="61" name="Google Shape;61;p2"/>
          <p:cNvSpPr txBox="1"/>
          <p:nvPr/>
        </p:nvSpPr>
        <p:spPr>
          <a:xfrm>
            <a:off x="1954212" y="630237"/>
            <a:ext cx="18415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6825" y="871650"/>
            <a:ext cx="3638550" cy="221862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"/>
          <p:cNvSpPr/>
          <p:nvPr/>
        </p:nvSpPr>
        <p:spPr>
          <a:xfrm>
            <a:off x="851275" y="1301350"/>
            <a:ext cx="3488400" cy="4112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8224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357525" y="1821125"/>
            <a:ext cx="2475900" cy="1141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HUMAN-ROBOT INTERACTION</a:t>
            </a: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03375" y="3135150"/>
            <a:ext cx="184200" cy="58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 txBox="1"/>
          <p:nvPr/>
        </p:nvSpPr>
        <p:spPr>
          <a:xfrm>
            <a:off x="1449750" y="3578775"/>
            <a:ext cx="2570400" cy="15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capability of enabling robots to successfully interact with humans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7150" y="3429000"/>
            <a:ext cx="3577900" cy="2379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2"/>
          <p:cNvCxnSpPr/>
          <p:nvPr/>
        </p:nvCxnSpPr>
        <p:spPr>
          <a:xfrm>
            <a:off x="414950" y="714625"/>
            <a:ext cx="826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dt" idx="10"/>
          </p:nvPr>
        </p:nvSpPr>
        <p:spPr>
          <a:xfrm>
            <a:off x="4343400" y="6146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10/07/2020</a:t>
            </a:r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sldNum" idx="12"/>
          </p:nvPr>
        </p:nvSpPr>
        <p:spPr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title"/>
          </p:nvPr>
        </p:nvSpPr>
        <p:spPr>
          <a:xfrm>
            <a:off x="251575" y="25975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100" b="0">
                <a:solidFill>
                  <a:srgbClr val="000000"/>
                </a:solidFill>
              </a:rPr>
              <a:t>TERESA (Therapeutic Educational Robot Enhancing Social InterActions)</a:t>
            </a:r>
            <a:endParaRPr sz="2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800"/>
          </a:p>
        </p:txBody>
      </p:sp>
      <p:cxnSp>
        <p:nvCxnSpPr>
          <p:cNvPr id="77" name="Google Shape;77;p3"/>
          <p:cNvCxnSpPr/>
          <p:nvPr/>
        </p:nvCxnSpPr>
        <p:spPr>
          <a:xfrm>
            <a:off x="414850" y="818350"/>
            <a:ext cx="826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" name="Google Shape;78;p3"/>
          <p:cNvSpPr txBox="1"/>
          <p:nvPr/>
        </p:nvSpPr>
        <p:spPr>
          <a:xfrm>
            <a:off x="553247" y="861223"/>
            <a:ext cx="5050111" cy="380646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Prove that the presence of this social robot could be an help in medical therapies</a:t>
            </a: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Series of therapeutic 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educational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meetings with obese patients adding the presence of the social robot as an assistant 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the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doctor.</a:t>
            </a: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Robot can help the interaction with the 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patients, but it looks ”into space”.</a:t>
            </a: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" name="Google Shape;79;p3"/>
          <p:cNvSpPr txBox="1"/>
          <p:nvPr/>
        </p:nvSpPr>
        <p:spPr>
          <a:xfrm>
            <a:off x="1659932" y="4870481"/>
            <a:ext cx="2836739" cy="1014971"/>
          </a:xfrm>
          <a:prstGeom prst="rect">
            <a:avLst/>
          </a:prstGeom>
          <a:noFill/>
          <a:ln w="9525" cap="flat" cmpd="sng">
            <a:solidFill>
              <a:srgbClr val="85200C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INTERACTION NEEDS </a:t>
            </a:r>
            <a:r>
              <a:rPr lang="en-US" sz="1800" b="1" i="0" u="sng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BE PERSONALIZED </a:t>
            </a:r>
            <a:endParaRPr sz="1800" b="1" i="0" u="sng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" name="Google Shape;80;p3"/>
          <p:cNvSpPr txBox="1">
            <a:spLocks noGrp="1"/>
          </p:cNvSpPr>
          <p:nvPr>
            <p:ph type="sldNum" idx="12"/>
          </p:nvPr>
        </p:nvSpPr>
        <p:spPr>
          <a:xfrm>
            <a:off x="8339725" y="6146800"/>
            <a:ext cx="4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2</a:t>
            </a:r>
            <a:endParaRPr sz="16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51" y="1221240"/>
            <a:ext cx="1362154" cy="114329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155415"/>
            <a:ext cx="3769457" cy="46868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69" y="3146339"/>
            <a:ext cx="2683781" cy="1394608"/>
          </a:xfrm>
          <a:prstGeom prst="rect">
            <a:avLst/>
          </a:prstGeom>
        </p:spPr>
      </p:pic>
      <p:sp>
        <p:nvSpPr>
          <p:cNvPr id="15" name="Google Shape;58;p2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52353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500" smtClean="0">
                <a:solidFill>
                  <a:srgbClr val="FFFFFF"/>
                </a:solidFill>
              </a:rPr>
              <a:t>Personalized Interaction </a:t>
            </a:r>
            <a:r>
              <a:rPr lang="en-US" sz="1500">
                <a:solidFill>
                  <a:srgbClr val="FFFFFF"/>
                </a:solidFill>
              </a:rPr>
              <a:t>for an Assistive Robot </a:t>
            </a:r>
            <a:endParaRPr sz="1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dt" idx="10"/>
          </p:nvPr>
        </p:nvSpPr>
        <p:spPr>
          <a:xfrm>
            <a:off x="4343400" y="6146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10/07/2020</a:t>
            </a:r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sldNum" idx="12"/>
          </p:nvPr>
        </p:nvSpPr>
        <p:spPr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title"/>
          </p:nvPr>
        </p:nvSpPr>
        <p:spPr>
          <a:xfrm>
            <a:off x="414950" y="244030"/>
            <a:ext cx="74169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>
                <a:solidFill>
                  <a:srgbClr val="000000"/>
                </a:solidFill>
              </a:rPr>
              <a:t>Thesis objective </a:t>
            </a:r>
            <a:endParaRPr/>
          </a:p>
        </p:txBody>
      </p:sp>
      <p:cxnSp>
        <p:nvCxnSpPr>
          <p:cNvPr id="90" name="Google Shape;90;p4"/>
          <p:cNvCxnSpPr/>
          <p:nvPr/>
        </p:nvCxnSpPr>
        <p:spPr>
          <a:xfrm>
            <a:off x="414950" y="792965"/>
            <a:ext cx="826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" name="Google Shape;92;p4"/>
          <p:cNvSpPr txBox="1">
            <a:spLocks noGrp="1"/>
          </p:cNvSpPr>
          <p:nvPr>
            <p:ph type="sldNum" idx="12"/>
          </p:nvPr>
        </p:nvSpPr>
        <p:spPr>
          <a:xfrm>
            <a:off x="8339725" y="6146800"/>
            <a:ext cx="4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3</a:t>
            </a:r>
            <a:endParaRPr sz="16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>
              <a:solidFill>
                <a:srgbClr val="FFFFFF"/>
              </a:solidFill>
            </a:endParaRPr>
          </a:p>
        </p:txBody>
      </p:sp>
      <p:sp>
        <p:nvSpPr>
          <p:cNvPr id="93" name="Google Shape;93;p4"/>
          <p:cNvSpPr txBox="1"/>
          <p:nvPr/>
        </p:nvSpPr>
        <p:spPr>
          <a:xfrm>
            <a:off x="414950" y="1084338"/>
            <a:ext cx="4080300" cy="46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➔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Personalize the interaction Robot-Patient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➔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Movements of the Robot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through tags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➔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Robustness of the detection system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4"/>
          <p:cNvPicPr preferRelativeResize="0"/>
          <p:nvPr/>
        </p:nvPicPr>
        <p:blipFill rotWithShape="1">
          <a:blip r:embed="rId3">
            <a:alphaModFix/>
          </a:blip>
          <a:srcRect l="10229" r="20748" b="17957"/>
          <a:stretch/>
        </p:blipFill>
        <p:spPr>
          <a:xfrm>
            <a:off x="4760250" y="1509197"/>
            <a:ext cx="1570125" cy="124086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"/>
          <p:cNvSpPr/>
          <p:nvPr/>
        </p:nvSpPr>
        <p:spPr>
          <a:xfrm>
            <a:off x="5176462" y="1023059"/>
            <a:ext cx="737700" cy="3771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Hello Laura!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4"/>
          <p:cNvPicPr preferRelativeResize="0"/>
          <p:nvPr/>
        </p:nvPicPr>
        <p:blipFill rotWithShape="1">
          <a:blip r:embed="rId4">
            <a:alphaModFix/>
          </a:blip>
          <a:srcRect l="27970" t="24400" r="12248" b="13478"/>
          <a:stretch/>
        </p:blipFill>
        <p:spPr>
          <a:xfrm>
            <a:off x="4760250" y="4668725"/>
            <a:ext cx="1417702" cy="110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/>
          <p:cNvPicPr preferRelativeResize="0"/>
          <p:nvPr/>
        </p:nvPicPr>
        <p:blipFill rotWithShape="1">
          <a:blip r:embed="rId5">
            <a:alphaModFix/>
          </a:blip>
          <a:srcRect l="18839" t="25047" r="17404" b="33096"/>
          <a:stretch/>
        </p:blipFill>
        <p:spPr>
          <a:xfrm>
            <a:off x="6248400" y="4600750"/>
            <a:ext cx="1417699" cy="124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4"/>
          <p:cNvPicPr preferRelativeResize="0"/>
          <p:nvPr/>
        </p:nvPicPr>
        <p:blipFill rotWithShape="1">
          <a:blip r:embed="rId6">
            <a:alphaModFix/>
          </a:blip>
          <a:srcRect l="31020" t="22685" r="18108" b="25708"/>
          <a:stretch/>
        </p:blipFill>
        <p:spPr>
          <a:xfrm>
            <a:off x="7736550" y="4270442"/>
            <a:ext cx="1161576" cy="1571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60250" y="2876987"/>
            <a:ext cx="2094894" cy="15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58;p2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52353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500" smtClean="0">
                <a:solidFill>
                  <a:srgbClr val="FFFFFF"/>
                </a:solidFill>
              </a:rPr>
              <a:t>Personalized Interaction </a:t>
            </a:r>
            <a:r>
              <a:rPr lang="en-US" sz="1500">
                <a:solidFill>
                  <a:srgbClr val="FFFFFF"/>
                </a:solidFill>
              </a:rPr>
              <a:t>for an Assistive Robot </a:t>
            </a:r>
            <a:endParaRPr sz="1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7;p5"/>
          <p:cNvSpPr txBox="1">
            <a:spLocks noGrp="1"/>
          </p:cNvSpPr>
          <p:nvPr>
            <p:ph type="title"/>
          </p:nvPr>
        </p:nvSpPr>
        <p:spPr>
          <a:xfrm>
            <a:off x="439962" y="198200"/>
            <a:ext cx="74169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dirty="0" smtClean="0">
                <a:solidFill>
                  <a:srgbClr val="000000"/>
                </a:solidFill>
              </a:rPr>
              <a:t>Overview</a:t>
            </a:r>
            <a:endParaRPr dirty="0"/>
          </a:p>
        </p:txBody>
      </p:sp>
      <p:cxnSp>
        <p:nvCxnSpPr>
          <p:cNvPr id="5" name="Google Shape;90;p4"/>
          <p:cNvCxnSpPr/>
          <p:nvPr/>
        </p:nvCxnSpPr>
        <p:spPr>
          <a:xfrm>
            <a:off x="394513" y="703100"/>
            <a:ext cx="826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121;ga007e8be66_0_58"/>
          <p:cNvSpPr txBox="1">
            <a:spLocks noGrp="1"/>
          </p:cNvSpPr>
          <p:nvPr>
            <p:ph type="sldNum" idx="12"/>
          </p:nvPr>
        </p:nvSpPr>
        <p:spPr>
          <a:xfrm>
            <a:off x="8339725" y="6146800"/>
            <a:ext cx="4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 dirty="0">
                <a:solidFill>
                  <a:srgbClr val="FFFFFF"/>
                </a:solidFill>
              </a:rPr>
              <a:t>4</a:t>
            </a:r>
            <a:endParaRPr sz="16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 dirty="0">
              <a:solidFill>
                <a:srgbClr val="FFFFFF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681791" y="1343727"/>
            <a:ext cx="1605517" cy="776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01"/>
                </a:solidFill>
              </a:rPr>
              <a:t>Robot-</a:t>
            </a:r>
            <a:r>
              <a:rPr lang="it-IT" dirty="0" err="1" smtClean="0">
                <a:solidFill>
                  <a:srgbClr val="000001"/>
                </a:solidFill>
              </a:rPr>
              <a:t>Patient</a:t>
            </a:r>
            <a:endParaRPr lang="it-IT" dirty="0">
              <a:solidFill>
                <a:srgbClr val="00000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799017" y="4811692"/>
            <a:ext cx="1371064" cy="67940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01"/>
                </a:solidFill>
              </a:rPr>
              <a:t>Vision</a:t>
            </a:r>
            <a:endParaRPr lang="it-IT" dirty="0">
              <a:solidFill>
                <a:srgbClr val="00000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132020" y="4788851"/>
            <a:ext cx="1601086" cy="7250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00001"/>
                </a:solidFill>
              </a:rPr>
              <a:t>M</a:t>
            </a:r>
            <a:r>
              <a:rPr lang="it-IT" dirty="0" err="1" smtClean="0">
                <a:solidFill>
                  <a:srgbClr val="000001"/>
                </a:solidFill>
              </a:rPr>
              <a:t>ovement</a:t>
            </a:r>
            <a:endParaRPr lang="it-IT" dirty="0">
              <a:solidFill>
                <a:srgbClr val="000001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439962" y="946298"/>
            <a:ext cx="6705117" cy="4827181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/>
          <p:cNvCxnSpPr/>
          <p:nvPr/>
        </p:nvCxnSpPr>
        <p:spPr>
          <a:xfrm>
            <a:off x="7230140" y="3327990"/>
            <a:ext cx="2870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7602280" y="3175729"/>
            <a:ext cx="1360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Evaluation</a:t>
            </a:r>
            <a:endParaRPr lang="it-IT" b="1" dirty="0"/>
          </a:p>
        </p:txBody>
      </p:sp>
      <p:cxnSp>
        <p:nvCxnSpPr>
          <p:cNvPr id="31" name="Connettore 1 30"/>
          <p:cNvCxnSpPr>
            <a:stCxn id="11" idx="3"/>
            <a:endCxn id="8" idx="1"/>
          </p:cNvCxnSpPr>
          <p:nvPr/>
        </p:nvCxnSpPr>
        <p:spPr>
          <a:xfrm flipV="1">
            <a:off x="2733106" y="1731816"/>
            <a:ext cx="1948685" cy="971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>
            <a:stCxn id="13" idx="0"/>
            <a:endCxn id="8" idx="2"/>
          </p:cNvCxnSpPr>
          <p:nvPr/>
        </p:nvCxnSpPr>
        <p:spPr>
          <a:xfrm flipV="1">
            <a:off x="5484549" y="2119904"/>
            <a:ext cx="1" cy="26917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>
            <a:stCxn id="16" idx="3"/>
            <a:endCxn id="13" idx="1"/>
          </p:cNvCxnSpPr>
          <p:nvPr/>
        </p:nvCxnSpPr>
        <p:spPr>
          <a:xfrm>
            <a:off x="2733106" y="5151394"/>
            <a:ext cx="20659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>
            <a:stCxn id="16" idx="0"/>
            <a:endCxn id="11" idx="2"/>
          </p:cNvCxnSpPr>
          <p:nvPr/>
        </p:nvCxnSpPr>
        <p:spPr>
          <a:xfrm flipH="1" flipV="1">
            <a:off x="1930348" y="2162259"/>
            <a:ext cx="2215" cy="262659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magin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6" y="2169690"/>
            <a:ext cx="2655317" cy="1668434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127589" y="1320811"/>
            <a:ext cx="1605517" cy="841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01"/>
                </a:solidFill>
              </a:rPr>
              <a:t>Web-Interface</a:t>
            </a:r>
          </a:p>
          <a:p>
            <a:pPr algn="ctr"/>
            <a:r>
              <a:rPr lang="it-IT" dirty="0" smtClean="0">
                <a:solidFill>
                  <a:srgbClr val="000001"/>
                </a:solidFill>
              </a:rPr>
              <a:t>“joystick”</a:t>
            </a:r>
            <a:endParaRPr lang="it-IT" dirty="0">
              <a:solidFill>
                <a:srgbClr val="000001"/>
              </a:solidFill>
            </a:endParaRPr>
          </a:p>
        </p:txBody>
      </p:sp>
      <p:pic>
        <p:nvPicPr>
          <p:cNvPr id="57" name="Immagine 5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1" t="9973" r="7544" b="3717"/>
          <a:stretch/>
        </p:blipFill>
        <p:spPr>
          <a:xfrm>
            <a:off x="3996259" y="3287313"/>
            <a:ext cx="1371064" cy="1450083"/>
          </a:xfrm>
          <a:prstGeom prst="rect">
            <a:avLst/>
          </a:prstGeom>
        </p:spPr>
      </p:pic>
      <p:pic>
        <p:nvPicPr>
          <p:cNvPr id="58" name="Google Shape;114;p5"/>
          <p:cNvPicPr preferRelativeResize="0"/>
          <p:nvPr/>
        </p:nvPicPr>
        <p:blipFill rotWithShape="1">
          <a:blip r:embed="rId4">
            <a:alphaModFix/>
          </a:blip>
          <a:srcRect l="2215" t="2862" r="68184" b="51482"/>
          <a:stretch/>
        </p:blipFill>
        <p:spPr>
          <a:xfrm>
            <a:off x="5505123" y="4273286"/>
            <a:ext cx="547732" cy="47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Immagin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93" y="3964943"/>
            <a:ext cx="929989" cy="1092047"/>
          </a:xfrm>
          <a:prstGeom prst="rect">
            <a:avLst/>
          </a:prstGeom>
        </p:spPr>
      </p:pic>
      <p:pic>
        <p:nvPicPr>
          <p:cNvPr id="60" name="Immagin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492" y="2218631"/>
            <a:ext cx="1336318" cy="754964"/>
          </a:xfrm>
          <a:prstGeom prst="rect">
            <a:avLst/>
          </a:prstGeom>
        </p:spPr>
      </p:pic>
      <p:pic>
        <p:nvPicPr>
          <p:cNvPr id="61" name="Google Shape;114;p5"/>
          <p:cNvPicPr preferRelativeResize="0"/>
          <p:nvPr/>
        </p:nvPicPr>
        <p:blipFill rotWithShape="1">
          <a:blip r:embed="rId4">
            <a:alphaModFix/>
          </a:blip>
          <a:srcRect l="2215" t="2862" r="68184" b="51482"/>
          <a:stretch/>
        </p:blipFill>
        <p:spPr>
          <a:xfrm>
            <a:off x="5553449" y="3600442"/>
            <a:ext cx="547732" cy="47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14;p5"/>
          <p:cNvPicPr preferRelativeResize="0"/>
          <p:nvPr/>
        </p:nvPicPr>
        <p:blipFill rotWithShape="1">
          <a:blip r:embed="rId4">
            <a:alphaModFix/>
          </a:blip>
          <a:srcRect l="2215" t="2862" r="68184" b="51482"/>
          <a:stretch/>
        </p:blipFill>
        <p:spPr>
          <a:xfrm>
            <a:off x="6092594" y="4012354"/>
            <a:ext cx="547732" cy="47536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58;p2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52353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500" smtClean="0">
                <a:solidFill>
                  <a:srgbClr val="FFFFFF"/>
                </a:solidFill>
              </a:rPr>
              <a:t>Personalized Interaction </a:t>
            </a:r>
            <a:r>
              <a:rPr lang="en-US" sz="1500">
                <a:solidFill>
                  <a:srgbClr val="FFFFFF"/>
                </a:solidFill>
              </a:rPr>
              <a:t>for an Assistive Robot </a:t>
            </a: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93668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007e8be66_0_58"/>
          <p:cNvSpPr txBox="1">
            <a:spLocks noGrp="1"/>
          </p:cNvSpPr>
          <p:nvPr>
            <p:ph type="sldNum" idx="12"/>
          </p:nvPr>
        </p:nvSpPr>
        <p:spPr>
          <a:xfrm>
            <a:off x="8339725" y="6146800"/>
            <a:ext cx="4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 dirty="0">
                <a:solidFill>
                  <a:srgbClr val="FFFFFF"/>
                </a:solidFill>
              </a:rPr>
              <a:t>5</a:t>
            </a:r>
            <a:endParaRPr sz="1600" dirty="0">
              <a:solidFill>
                <a:srgbClr val="FFFFFF"/>
              </a:solidFill>
            </a:endParaRPr>
          </a:p>
        </p:txBody>
      </p:sp>
      <p:sp>
        <p:nvSpPr>
          <p:cNvPr id="123" name="Google Shape;123;ga007e8be66_0_58"/>
          <p:cNvSpPr txBox="1">
            <a:spLocks noGrp="1"/>
          </p:cNvSpPr>
          <p:nvPr>
            <p:ph type="title"/>
          </p:nvPr>
        </p:nvSpPr>
        <p:spPr>
          <a:xfrm>
            <a:off x="439962" y="208625"/>
            <a:ext cx="74169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>
                <a:solidFill>
                  <a:srgbClr val="000000"/>
                </a:solidFill>
              </a:rPr>
              <a:t>Interaction Personalization</a:t>
            </a:r>
            <a:endParaRPr/>
          </a:p>
        </p:txBody>
      </p:sp>
      <p:cxnSp>
        <p:nvCxnSpPr>
          <p:cNvPr id="124" name="Google Shape;124;ga007e8be66_0_58"/>
          <p:cNvCxnSpPr/>
          <p:nvPr/>
        </p:nvCxnSpPr>
        <p:spPr>
          <a:xfrm rot="10800000" flipH="1">
            <a:off x="439950" y="760800"/>
            <a:ext cx="5553600" cy="3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5" name="Google Shape;125;ga007e8be66_0_58"/>
          <p:cNvPicPr preferRelativeResize="0"/>
          <p:nvPr/>
        </p:nvPicPr>
        <p:blipFill rotWithShape="1">
          <a:blip r:embed="rId3">
            <a:alphaModFix/>
          </a:blip>
          <a:srcRect t="4922" b="15806"/>
          <a:stretch/>
        </p:blipFill>
        <p:spPr>
          <a:xfrm>
            <a:off x="439950" y="1026600"/>
            <a:ext cx="4691500" cy="352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a007e8be66_0_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1451" y="1797861"/>
            <a:ext cx="2885549" cy="182151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a007e8be66_0_58"/>
          <p:cNvSpPr/>
          <p:nvPr/>
        </p:nvSpPr>
        <p:spPr>
          <a:xfrm rot="439125">
            <a:off x="6084641" y="315848"/>
            <a:ext cx="1782724" cy="1557376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#1 means position 1 that is labelled with Andrea, so.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ga007e8be66_0_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075" y="4621925"/>
            <a:ext cx="7123374" cy="78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a007e8be66_0_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31451" y="4191538"/>
            <a:ext cx="2610624" cy="174127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a007e8be66_0_58"/>
          <p:cNvSpPr/>
          <p:nvPr/>
        </p:nvSpPr>
        <p:spPr>
          <a:xfrm rot="1414415">
            <a:off x="6984775" y="3861283"/>
            <a:ext cx="1781578" cy="1014324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Andrea, how are you?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58;p2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52353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500" smtClean="0">
                <a:solidFill>
                  <a:srgbClr val="FFFFFF"/>
                </a:solidFill>
              </a:rPr>
              <a:t>Personalized Interaction </a:t>
            </a:r>
            <a:r>
              <a:rPr lang="en-US" sz="1500">
                <a:solidFill>
                  <a:srgbClr val="FFFFFF"/>
                </a:solidFill>
              </a:rPr>
              <a:t>for an Assistive Robot </a:t>
            </a:r>
            <a:endParaRPr sz="1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dt" idx="10"/>
          </p:nvPr>
        </p:nvSpPr>
        <p:spPr>
          <a:xfrm>
            <a:off x="4343400" y="6146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10/07/2020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439962" y="198200"/>
            <a:ext cx="74169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dirty="0" err="1">
                <a:solidFill>
                  <a:srgbClr val="000000"/>
                </a:solidFill>
              </a:rPr>
              <a:t>AprilTags</a:t>
            </a:r>
            <a:endParaRPr dirty="0"/>
          </a:p>
        </p:txBody>
      </p:sp>
      <p:sp>
        <p:nvSpPr>
          <p:cNvPr id="108" name="Google Shape;108;p5"/>
          <p:cNvSpPr txBox="1"/>
          <p:nvPr/>
        </p:nvSpPr>
        <p:spPr>
          <a:xfrm>
            <a:off x="2382837" y="-349250"/>
            <a:ext cx="18415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 txBox="1">
            <a:spLocks noGrp="1"/>
          </p:cNvSpPr>
          <p:nvPr>
            <p:ph type="sldNum" idx="12"/>
          </p:nvPr>
        </p:nvSpPr>
        <p:spPr>
          <a:xfrm>
            <a:off x="8339725" y="6146800"/>
            <a:ext cx="4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 dirty="0">
                <a:solidFill>
                  <a:srgbClr val="FFFFFF"/>
                </a:solidFill>
              </a:rPr>
              <a:t>6</a:t>
            </a:r>
            <a:endParaRPr sz="16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 dirty="0">
              <a:solidFill>
                <a:srgbClr val="FFFFFF"/>
              </a:solidFill>
            </a:endParaRPr>
          </a:p>
        </p:txBody>
      </p:sp>
      <p:cxnSp>
        <p:nvCxnSpPr>
          <p:cNvPr id="111" name="Google Shape;111;p5"/>
          <p:cNvCxnSpPr/>
          <p:nvPr/>
        </p:nvCxnSpPr>
        <p:spPr>
          <a:xfrm>
            <a:off x="439186" y="703100"/>
            <a:ext cx="826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2" name="Google Shape;11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938" y="1091650"/>
            <a:ext cx="4143375" cy="28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"/>
          <p:cNvSpPr txBox="1"/>
          <p:nvPr/>
        </p:nvSpPr>
        <p:spPr>
          <a:xfrm>
            <a:off x="5050350" y="1005095"/>
            <a:ext cx="36537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-US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Similar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QR 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Code</a:t>
            </a:r>
          </a:p>
          <a:p>
            <a:pPr marL="457200" marR="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endParaRPr lang="en-US" sz="2000" b="0" i="0" u="none" strike="noStrike" cap="none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igh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localization 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accuracy</a:t>
            </a:r>
          </a:p>
          <a:p>
            <a:pPr marL="457200" marR="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endParaRPr sz="2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-US" sz="2000" b="0" i="0" u="sng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Tag </a:t>
            </a:r>
            <a:r>
              <a:rPr lang="en-US" sz="2000" b="0" i="0" u="sng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detector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estimate the position of possible tags in an image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pic>
        <p:nvPicPr>
          <p:cNvPr id="114" name="Google Shape;114;p5"/>
          <p:cNvPicPr preferRelativeResize="0"/>
          <p:nvPr/>
        </p:nvPicPr>
        <p:blipFill rotWithShape="1">
          <a:blip r:embed="rId3">
            <a:alphaModFix/>
          </a:blip>
          <a:srcRect l="2215" t="2862" r="68184" b="51482"/>
          <a:stretch/>
        </p:blipFill>
        <p:spPr>
          <a:xfrm>
            <a:off x="1636650" y="4026980"/>
            <a:ext cx="1749975" cy="181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8;p2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52353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500" smtClean="0">
                <a:solidFill>
                  <a:srgbClr val="FFFFFF"/>
                </a:solidFill>
              </a:rPr>
              <a:t>Personalized Interaction </a:t>
            </a:r>
            <a:r>
              <a:rPr lang="en-US" sz="1500">
                <a:solidFill>
                  <a:srgbClr val="FFFFFF"/>
                </a:solidFill>
              </a:rPr>
              <a:t>for an Assistive Robot </a:t>
            </a:r>
            <a:endParaRPr sz="1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ffcb2857b_0_6"/>
          <p:cNvSpPr txBox="1">
            <a:spLocks noGrp="1"/>
          </p:cNvSpPr>
          <p:nvPr>
            <p:ph type="sldNum" idx="12"/>
          </p:nvPr>
        </p:nvSpPr>
        <p:spPr>
          <a:xfrm>
            <a:off x="8339725" y="6146800"/>
            <a:ext cx="4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 dirty="0">
                <a:solidFill>
                  <a:srgbClr val="FFFFFF"/>
                </a:solidFill>
              </a:rPr>
              <a:t>7</a:t>
            </a:r>
            <a:endParaRPr sz="1600" dirty="0">
              <a:solidFill>
                <a:srgbClr val="FFFFFF"/>
              </a:solidFill>
            </a:endParaRPr>
          </a:p>
        </p:txBody>
      </p:sp>
      <p:sp>
        <p:nvSpPr>
          <p:cNvPr id="139" name="Google Shape;139;g9ffcb2857b_0_6"/>
          <p:cNvSpPr txBox="1">
            <a:spLocks noGrp="1"/>
          </p:cNvSpPr>
          <p:nvPr>
            <p:ph type="title"/>
          </p:nvPr>
        </p:nvSpPr>
        <p:spPr>
          <a:xfrm>
            <a:off x="439962" y="186675"/>
            <a:ext cx="74169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dirty="0">
                <a:solidFill>
                  <a:srgbClr val="000000"/>
                </a:solidFill>
              </a:rPr>
              <a:t>Movement of the Robot: main </a:t>
            </a:r>
            <a:r>
              <a:rPr lang="en-US" sz="2200" b="0" dirty="0" smtClean="0">
                <a:solidFill>
                  <a:srgbClr val="000000"/>
                </a:solidFill>
              </a:rPr>
              <a:t>idea (</a:t>
            </a:r>
            <a:r>
              <a:rPr lang="en-US" sz="2200" b="0" dirty="0">
                <a:solidFill>
                  <a:srgbClr val="000000"/>
                </a:solidFill>
              </a:rPr>
              <a:t>1)  </a:t>
            </a:r>
            <a:endParaRPr dirty="0"/>
          </a:p>
        </p:txBody>
      </p:sp>
      <p:cxnSp>
        <p:nvCxnSpPr>
          <p:cNvPr id="140" name="Google Shape;140;g9ffcb2857b_0_6"/>
          <p:cNvCxnSpPr/>
          <p:nvPr/>
        </p:nvCxnSpPr>
        <p:spPr>
          <a:xfrm>
            <a:off x="439950" y="657000"/>
            <a:ext cx="826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2" name="Google Shape;142;g9ffcb2857b_0_6"/>
          <p:cNvSpPr/>
          <p:nvPr/>
        </p:nvSpPr>
        <p:spPr>
          <a:xfrm>
            <a:off x="367650" y="2132325"/>
            <a:ext cx="2081260" cy="26843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1) </a:t>
            </a:r>
            <a:r>
              <a:rPr lang="en-US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Find the marker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9ffcb2857b_0_6"/>
          <p:cNvSpPr/>
          <p:nvPr/>
        </p:nvSpPr>
        <p:spPr>
          <a:xfrm>
            <a:off x="1279400" y="2593350"/>
            <a:ext cx="161400" cy="285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9ffcb2857b_0_6"/>
          <p:cNvSpPr/>
          <p:nvPr/>
        </p:nvSpPr>
        <p:spPr>
          <a:xfrm>
            <a:off x="392075" y="2965275"/>
            <a:ext cx="4692775" cy="377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2) </a:t>
            </a:r>
            <a:r>
              <a:rPr lang="en-US" dirty="0" smtClean="0"/>
              <a:t>C</a:t>
            </a:r>
            <a:r>
              <a:rPr lang="en-US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haracteristics of the tag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9ffcb2857b_0_6"/>
          <p:cNvSpPr/>
          <p:nvPr/>
        </p:nvSpPr>
        <p:spPr>
          <a:xfrm rot="5397565">
            <a:off x="4622858" y="3700728"/>
            <a:ext cx="1694400" cy="486900"/>
          </a:xfrm>
          <a:prstGeom prst="bentArrow">
            <a:avLst>
              <a:gd name="adj1" fmla="val 25000"/>
              <a:gd name="adj2" fmla="val 21652"/>
              <a:gd name="adj3" fmla="val 25000"/>
              <a:gd name="adj4" fmla="val 4974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9ffcb2857b_0_6"/>
          <p:cNvSpPr/>
          <p:nvPr/>
        </p:nvSpPr>
        <p:spPr>
          <a:xfrm>
            <a:off x="5141975" y="4960900"/>
            <a:ext cx="2145000" cy="377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3)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Euler </a:t>
            </a:r>
            <a:r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angles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9ffcb2857b_0_6"/>
          <p:cNvSpPr/>
          <p:nvPr/>
        </p:nvSpPr>
        <p:spPr>
          <a:xfrm flipH="1">
            <a:off x="6860625" y="4141375"/>
            <a:ext cx="230400" cy="621000"/>
          </a:xfrm>
          <a:prstGeom prst="up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9ffcb2857b_0_6"/>
          <p:cNvSpPr/>
          <p:nvPr/>
        </p:nvSpPr>
        <p:spPr>
          <a:xfrm>
            <a:off x="6125650" y="3669475"/>
            <a:ext cx="1870800" cy="3771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4) Robot </a:t>
            </a:r>
            <a:r>
              <a:rPr lang="en-US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movement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g9ffcb2857b_0_6"/>
          <p:cNvPicPr preferRelativeResize="0"/>
          <p:nvPr/>
        </p:nvPicPr>
        <p:blipFill rotWithShape="1">
          <a:blip r:embed="rId3">
            <a:alphaModFix/>
          </a:blip>
          <a:srcRect l="15925" t="27061" r="60148" b="5818"/>
          <a:stretch/>
        </p:blipFill>
        <p:spPr>
          <a:xfrm>
            <a:off x="7217825" y="2353412"/>
            <a:ext cx="709600" cy="1244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g9ffcb2857b_0_6"/>
          <p:cNvCxnSpPr/>
          <p:nvPr/>
        </p:nvCxnSpPr>
        <p:spPr>
          <a:xfrm>
            <a:off x="6454488" y="2202600"/>
            <a:ext cx="702000" cy="1066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lgDash"/>
            <a:round/>
            <a:headEnd type="stealth" w="med" len="med"/>
            <a:tailEnd type="none" w="sm" len="sm"/>
          </a:ln>
        </p:spPr>
      </p:cxnSp>
      <p:pic>
        <p:nvPicPr>
          <p:cNvPr id="151" name="Google Shape;151;g9ffcb2857b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1326" y="1140728"/>
            <a:ext cx="1201375" cy="948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9ffcb2857b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0057" y="3402097"/>
            <a:ext cx="4524733" cy="261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9ffcb2857b_0_6"/>
          <p:cNvPicPr preferRelativeResize="0"/>
          <p:nvPr/>
        </p:nvPicPr>
        <p:blipFill rotWithShape="1">
          <a:blip r:embed="rId6">
            <a:alphaModFix/>
          </a:blip>
          <a:srcRect l="26862"/>
          <a:stretch/>
        </p:blipFill>
        <p:spPr>
          <a:xfrm>
            <a:off x="5098038" y="5536525"/>
            <a:ext cx="3926015" cy="24966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9ffcb2857b_0_6"/>
          <p:cNvSpPr txBox="1"/>
          <p:nvPr/>
        </p:nvSpPr>
        <p:spPr>
          <a:xfrm>
            <a:off x="4059150" y="1189769"/>
            <a:ext cx="1025700" cy="7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9ffcb2857b_0_6"/>
          <p:cNvSpPr/>
          <p:nvPr/>
        </p:nvSpPr>
        <p:spPr>
          <a:xfrm>
            <a:off x="3914425" y="1022500"/>
            <a:ext cx="806700" cy="948600"/>
          </a:xfrm>
          <a:prstGeom prst="star6">
            <a:avLst>
              <a:gd name="adj" fmla="val 28868"/>
              <a:gd name="hf" fmla="val 1154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0" y="709144"/>
            <a:ext cx="1759523" cy="1326888"/>
          </a:xfrm>
          <a:prstGeom prst="rect">
            <a:avLst/>
          </a:prstGeom>
        </p:spPr>
      </p:pic>
      <p:sp>
        <p:nvSpPr>
          <p:cNvPr id="26" name="Google Shape;58;p2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52353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500" smtClean="0">
                <a:solidFill>
                  <a:srgbClr val="FFFFFF"/>
                </a:solidFill>
              </a:rPr>
              <a:t>Personalized Interaction </a:t>
            </a:r>
            <a:r>
              <a:rPr lang="en-US" sz="1500">
                <a:solidFill>
                  <a:srgbClr val="FFFFFF"/>
                </a:solidFill>
              </a:rPr>
              <a:t>for an Assistive Robot </a:t>
            </a:r>
            <a:endParaRPr sz="1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9ffcb2857b_0_48"/>
          <p:cNvSpPr txBox="1">
            <a:spLocks noGrp="1"/>
          </p:cNvSpPr>
          <p:nvPr>
            <p:ph type="sldNum" idx="12"/>
          </p:nvPr>
        </p:nvSpPr>
        <p:spPr>
          <a:xfrm>
            <a:off x="8339725" y="6146800"/>
            <a:ext cx="4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 dirty="0">
                <a:solidFill>
                  <a:srgbClr val="FFFFFF"/>
                </a:solidFill>
              </a:rPr>
              <a:t>8</a:t>
            </a:r>
            <a:endParaRPr lang="en-US" sz="1600" dirty="0" smtClean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 dirty="0">
              <a:solidFill>
                <a:srgbClr val="FFFFFF"/>
              </a:solidFill>
            </a:endParaRPr>
          </a:p>
        </p:txBody>
      </p:sp>
      <p:sp>
        <p:nvSpPr>
          <p:cNvPr id="164" name="Google Shape;164;g9ffcb2857b_0_48"/>
          <p:cNvSpPr txBox="1">
            <a:spLocks noGrp="1"/>
          </p:cNvSpPr>
          <p:nvPr>
            <p:ph type="title"/>
          </p:nvPr>
        </p:nvSpPr>
        <p:spPr>
          <a:xfrm>
            <a:off x="439962" y="301925"/>
            <a:ext cx="74169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dirty="0">
                <a:solidFill>
                  <a:srgbClr val="000000"/>
                </a:solidFill>
              </a:rPr>
              <a:t>Movement of the Robot: main </a:t>
            </a:r>
            <a:r>
              <a:rPr lang="en-US" sz="2200" b="0" dirty="0" smtClean="0">
                <a:solidFill>
                  <a:srgbClr val="000000"/>
                </a:solidFill>
              </a:rPr>
              <a:t>idea (</a:t>
            </a:r>
            <a:r>
              <a:rPr lang="en-US" sz="2200" b="0" dirty="0">
                <a:solidFill>
                  <a:srgbClr val="000000"/>
                </a:solidFill>
              </a:rPr>
              <a:t>2)  </a:t>
            </a:r>
            <a:endParaRPr dirty="0"/>
          </a:p>
        </p:txBody>
      </p:sp>
      <p:cxnSp>
        <p:nvCxnSpPr>
          <p:cNvPr id="165" name="Google Shape;165;g9ffcb2857b_0_48"/>
          <p:cNvCxnSpPr/>
          <p:nvPr/>
        </p:nvCxnSpPr>
        <p:spPr>
          <a:xfrm>
            <a:off x="439950" y="806825"/>
            <a:ext cx="826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6" name="Google Shape;166;g9ffcb2857b_0_48"/>
          <p:cNvSpPr/>
          <p:nvPr/>
        </p:nvSpPr>
        <p:spPr>
          <a:xfrm>
            <a:off x="3895800" y="967825"/>
            <a:ext cx="1648200" cy="1406400"/>
          </a:xfrm>
          <a:prstGeom prst="star6">
            <a:avLst>
              <a:gd name="adj" fmla="val 28868"/>
              <a:gd name="hf" fmla="val 1154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9ffcb2857b_0_48"/>
          <p:cNvSpPr txBox="1"/>
          <p:nvPr/>
        </p:nvSpPr>
        <p:spPr>
          <a:xfrm>
            <a:off x="4218600" y="1325500"/>
            <a:ext cx="1325400" cy="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ELSE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g9ffcb2857b_0_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650" y="1178250"/>
            <a:ext cx="2193825" cy="85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9ffcb2857b_0_48"/>
          <p:cNvSpPr/>
          <p:nvPr/>
        </p:nvSpPr>
        <p:spPr>
          <a:xfrm>
            <a:off x="367650" y="2132325"/>
            <a:ext cx="1580100" cy="249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1) ID is not here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9ffcb2857b_0_48"/>
          <p:cNvSpPr/>
          <p:nvPr/>
        </p:nvSpPr>
        <p:spPr>
          <a:xfrm>
            <a:off x="1279400" y="2593350"/>
            <a:ext cx="161400" cy="285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9ffcb2857b_0_48"/>
          <p:cNvSpPr/>
          <p:nvPr/>
        </p:nvSpPr>
        <p:spPr>
          <a:xfrm>
            <a:off x="392075" y="2965275"/>
            <a:ext cx="4080000" cy="377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2) Rotate in the direction of the desired tag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9ffcb2857b_0_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1876" y="3637103"/>
            <a:ext cx="1201375" cy="9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9ffcb2857b_0_48"/>
          <p:cNvSpPr/>
          <p:nvPr/>
        </p:nvSpPr>
        <p:spPr>
          <a:xfrm>
            <a:off x="1219200" y="3529500"/>
            <a:ext cx="161400" cy="285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9ffcb2857b_0_48"/>
          <p:cNvSpPr/>
          <p:nvPr/>
        </p:nvSpPr>
        <p:spPr>
          <a:xfrm>
            <a:off x="367650" y="4104725"/>
            <a:ext cx="2479200" cy="2853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3) Find desired ID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9ffcb2857b_0_48"/>
          <p:cNvSpPr/>
          <p:nvPr/>
        </p:nvSpPr>
        <p:spPr>
          <a:xfrm>
            <a:off x="1219200" y="4601938"/>
            <a:ext cx="161400" cy="285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9ffcb2857b_0_48"/>
          <p:cNvSpPr txBox="1"/>
          <p:nvPr/>
        </p:nvSpPr>
        <p:spPr>
          <a:xfrm>
            <a:off x="1016275" y="5152369"/>
            <a:ext cx="1025700" cy="7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9ffcb2857b_0_48"/>
          <p:cNvSpPr/>
          <p:nvPr/>
        </p:nvSpPr>
        <p:spPr>
          <a:xfrm>
            <a:off x="896550" y="4962375"/>
            <a:ext cx="806700" cy="948600"/>
          </a:xfrm>
          <a:prstGeom prst="star6">
            <a:avLst>
              <a:gd name="adj" fmla="val 28868"/>
              <a:gd name="hf" fmla="val 1154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9ffcb2857b_0_48"/>
          <p:cNvSpPr/>
          <p:nvPr/>
        </p:nvSpPr>
        <p:spPr>
          <a:xfrm>
            <a:off x="439950" y="1626550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9ffcb2857b_0_48"/>
          <p:cNvSpPr/>
          <p:nvPr/>
        </p:nvSpPr>
        <p:spPr>
          <a:xfrm>
            <a:off x="1184700" y="1557438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9ffcb2857b_0_48"/>
          <p:cNvSpPr/>
          <p:nvPr/>
        </p:nvSpPr>
        <p:spPr>
          <a:xfrm>
            <a:off x="2041975" y="1626550"/>
            <a:ext cx="230400" cy="285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1" name="Google Shape;181;g9ffcb2857b_0_48"/>
          <p:cNvCxnSpPr>
            <a:stCxn id="171" idx="3"/>
          </p:cNvCxnSpPr>
          <p:nvPr/>
        </p:nvCxnSpPr>
        <p:spPr>
          <a:xfrm rot="10800000" flipH="1">
            <a:off x="4472075" y="3144225"/>
            <a:ext cx="1337100" cy="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82" name="Google Shape;182;g9ffcb2857b_0_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4525" y="2453200"/>
            <a:ext cx="2479200" cy="2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9ffcb2857b_0_48"/>
          <p:cNvSpPr/>
          <p:nvPr/>
        </p:nvSpPr>
        <p:spPr>
          <a:xfrm>
            <a:off x="6788850" y="2973725"/>
            <a:ext cx="1325400" cy="12804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9ffcb2857b_0_48"/>
          <p:cNvSpPr/>
          <p:nvPr/>
        </p:nvSpPr>
        <p:spPr>
          <a:xfrm flipH="1">
            <a:off x="7272575" y="3567875"/>
            <a:ext cx="23100" cy="92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" name="Google Shape;185;g9ffcb2857b_0_48"/>
          <p:cNvCxnSpPr/>
          <p:nvPr/>
        </p:nvCxnSpPr>
        <p:spPr>
          <a:xfrm rot="10800000">
            <a:off x="6927167" y="3015587"/>
            <a:ext cx="379500" cy="644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6" name="Google Shape;186;g9ffcb2857b_0_48"/>
          <p:cNvCxnSpPr>
            <a:stCxn id="184" idx="3"/>
          </p:cNvCxnSpPr>
          <p:nvPr/>
        </p:nvCxnSpPr>
        <p:spPr>
          <a:xfrm rot="10800000">
            <a:off x="6627492" y="3353987"/>
            <a:ext cx="664800" cy="292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7" name="Google Shape;187;g9ffcb2857b_0_48"/>
          <p:cNvSpPr/>
          <p:nvPr/>
        </p:nvSpPr>
        <p:spPr>
          <a:xfrm rot="-5400000">
            <a:off x="6846466" y="3240440"/>
            <a:ext cx="379500" cy="37710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9ffcb2857b_0_48"/>
          <p:cNvSpPr txBox="1"/>
          <p:nvPr/>
        </p:nvSpPr>
        <p:spPr>
          <a:xfrm>
            <a:off x="6834950" y="3757500"/>
            <a:ext cx="4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9ffcb2857b_0_48"/>
          <p:cNvSpPr/>
          <p:nvPr/>
        </p:nvSpPr>
        <p:spPr>
          <a:xfrm>
            <a:off x="5809125" y="2404175"/>
            <a:ext cx="2823300" cy="2479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58;p2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52353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500" smtClean="0">
                <a:solidFill>
                  <a:srgbClr val="FFFFFF"/>
                </a:solidFill>
              </a:rPr>
              <a:t>Personalized Interaction </a:t>
            </a:r>
            <a:r>
              <a:rPr lang="en-US" sz="1500">
                <a:solidFill>
                  <a:srgbClr val="FFFFFF"/>
                </a:solidFill>
              </a:rPr>
              <a:t>for an Assistive Robot </a:t>
            </a:r>
            <a:endParaRPr sz="1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 sapienza">
  <a:themeElements>
    <a:clrScheme name="la sapienza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BBE0E3"/>
      </a:accent4>
      <a:accent5>
        <a:srgbClr val="FFFF00"/>
      </a:accent5>
      <a:accent6>
        <a:srgbClr val="FFFFFF"/>
      </a:accent6>
      <a:hlink>
        <a:srgbClr val="0000FF"/>
      </a:hlink>
      <a:folHlink>
        <a:srgbClr val="FF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6726</TotalTime>
  <Words>397</Words>
  <Application>Microsoft Macintosh PowerPoint</Application>
  <PresentationFormat>Presentazione su schermo (4:3)</PresentationFormat>
  <Paragraphs>141</Paragraphs>
  <Slides>14</Slides>
  <Notes>12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Times New Roman</vt:lpstr>
      <vt:lpstr>Wingdings</vt:lpstr>
      <vt:lpstr>Arial</vt:lpstr>
      <vt:lpstr>la sapienza</vt:lpstr>
      <vt:lpstr>Personalized Interactions for an Assistive Robot</vt:lpstr>
      <vt:lpstr>Introduction </vt:lpstr>
      <vt:lpstr>TERESA (Therapeutic Educational Robot Enhancing Social InterActions) </vt:lpstr>
      <vt:lpstr>Thesis objective </vt:lpstr>
      <vt:lpstr>Overview</vt:lpstr>
      <vt:lpstr>Interaction Personalization</vt:lpstr>
      <vt:lpstr>AprilTags</vt:lpstr>
      <vt:lpstr>Movement of the Robot: main idea (1)  </vt:lpstr>
      <vt:lpstr>Movement of the Robot: main idea (2)  </vt:lpstr>
      <vt:lpstr>Presentazione di PowerPoint</vt:lpstr>
      <vt:lpstr>Robustness of detection’s system: experiments</vt:lpstr>
      <vt:lpstr>Solution: Human-Robot Interaction</vt:lpstr>
      <vt:lpstr>Conclusions </vt:lpstr>
      <vt:lpstr>References 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Personalized Interaction for an Assistive Robot</dc:title>
  <dc:creator>- -</dc:creator>
  <cp:lastModifiedBy>Giorgia Piernoli</cp:lastModifiedBy>
  <cp:revision>27</cp:revision>
  <cp:lastPrinted>2020-10-21T13:42:16Z</cp:lastPrinted>
  <dcterms:created xsi:type="dcterms:W3CDTF">2006-11-20T16:13:10Z</dcterms:created>
  <dcterms:modified xsi:type="dcterms:W3CDTF">2020-10-22T10:02:54Z</dcterms:modified>
</cp:coreProperties>
</file>